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3060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65048" y="361188"/>
          <a:ext cx="6395084" cy="5949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1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1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21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0495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90"/>
                        </a:lnSpc>
                      </a:pPr>
                      <a:r>
                        <a:rPr sz="1000" b="1" spc="-10" dirty="0">
                          <a:latin typeface="Arial Narrow"/>
                          <a:cs typeface="Arial Narrow"/>
                        </a:rPr>
                        <a:t>FORMATO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1090"/>
                        </a:lnSpc>
                      </a:pPr>
                      <a:r>
                        <a:rPr sz="1000" dirty="0">
                          <a:latin typeface="Arial Narrow"/>
                          <a:cs typeface="Arial Narrow"/>
                        </a:rPr>
                        <a:t>Página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1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de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1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6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51435" marR="45720" algn="ctr">
                        <a:lnSpc>
                          <a:spcPct val="95500"/>
                        </a:lnSpc>
                      </a:pPr>
                      <a:r>
                        <a:rPr sz="1000" b="1" dirty="0">
                          <a:latin typeface="Arial Narrow"/>
                          <a:cs typeface="Arial Narrow"/>
                        </a:rPr>
                        <a:t>Registro</a:t>
                      </a:r>
                      <a:r>
                        <a:rPr sz="1000" b="1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b="1" dirty="0">
                          <a:latin typeface="Arial Narrow"/>
                          <a:cs typeface="Arial Narrow"/>
                        </a:rPr>
                        <a:t>de</a:t>
                      </a:r>
                      <a:r>
                        <a:rPr sz="1000" b="1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b="1" dirty="0">
                          <a:latin typeface="Arial Narrow"/>
                          <a:cs typeface="Arial Narrow"/>
                        </a:rPr>
                        <a:t>observaciones</a:t>
                      </a:r>
                      <a:r>
                        <a:rPr sz="1000" b="1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b="1" dirty="0">
                          <a:latin typeface="Arial Narrow"/>
                          <a:cs typeface="Arial Narrow"/>
                        </a:rPr>
                        <a:t>–</a:t>
                      </a:r>
                      <a:r>
                        <a:rPr sz="1000" b="1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b="1" spc="-10" dirty="0">
                          <a:latin typeface="Arial Narrow"/>
                          <a:cs typeface="Arial Narrow"/>
                        </a:rPr>
                        <a:t>sugerencias </a:t>
                      </a:r>
                      <a:r>
                        <a:rPr sz="1000" b="1" dirty="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sz="1000" b="1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b="1" dirty="0">
                          <a:latin typeface="Arial Narrow"/>
                          <a:cs typeface="Arial Narrow"/>
                        </a:rPr>
                        <a:t>recomendaciones</a:t>
                      </a:r>
                      <a:r>
                        <a:rPr sz="1000" b="1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b="1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000" b="1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b="1" dirty="0">
                          <a:latin typeface="Arial Narrow"/>
                          <a:cs typeface="Arial Narrow"/>
                        </a:rPr>
                        <a:t>Proyectos</a:t>
                      </a:r>
                      <a:r>
                        <a:rPr sz="1000" b="1" spc="-25" dirty="0">
                          <a:latin typeface="Arial Narrow"/>
                          <a:cs typeface="Arial Narrow"/>
                        </a:rPr>
                        <a:t> de</a:t>
                      </a:r>
                      <a:r>
                        <a:rPr sz="1000" b="1" dirty="0">
                          <a:latin typeface="Arial Narrow"/>
                          <a:cs typeface="Arial Narrow"/>
                        </a:rPr>
                        <a:t> Acuerdo</a:t>
                      </a:r>
                      <a:r>
                        <a:rPr sz="1000" b="1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b="1" dirty="0">
                          <a:latin typeface="Arial Narrow"/>
                          <a:cs typeface="Arial Narrow"/>
                        </a:rPr>
                        <a:t>del</a:t>
                      </a:r>
                      <a:r>
                        <a:rPr sz="1000" b="1" spc="-10" dirty="0">
                          <a:latin typeface="Arial Narrow"/>
                          <a:cs typeface="Arial Narrow"/>
                        </a:rPr>
                        <a:t> CSSMP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1160"/>
                        </a:lnSpc>
                      </a:pPr>
                      <a:r>
                        <a:rPr sz="1000" spc="-10" dirty="0">
                          <a:latin typeface="Arial Narrow"/>
                          <a:cs typeface="Arial Narrow"/>
                        </a:rPr>
                        <a:t>Código: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8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1150"/>
                        </a:lnSpc>
                      </a:pPr>
                      <a:r>
                        <a:rPr sz="1000" dirty="0">
                          <a:latin typeface="Arial Narrow"/>
                          <a:cs typeface="Arial Narrow"/>
                        </a:rPr>
                        <a:t>Vigente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partir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de: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411305"/>
              </p:ext>
            </p:extLst>
          </p:nvPr>
        </p:nvGraphicFramePr>
        <p:xfrm>
          <a:off x="789431" y="1134109"/>
          <a:ext cx="6384282" cy="7709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9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8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7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94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92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90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38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692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692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7907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6924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84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8953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905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2001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7970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62928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809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296545">
                <a:tc gridSpan="2">
                  <a:txBody>
                    <a:bodyPr/>
                    <a:lstStyle/>
                    <a:p>
                      <a:pPr marL="496570" marR="118745" indent="-38735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Arial Narrow"/>
                          <a:cs typeface="Arial Narrow"/>
                        </a:rPr>
                        <a:t>Nombre</a:t>
                      </a:r>
                      <a:r>
                        <a:rPr sz="1000" b="1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b="1" dirty="0">
                          <a:latin typeface="Arial Narrow"/>
                          <a:cs typeface="Arial Narrow"/>
                        </a:rPr>
                        <a:t>del</a:t>
                      </a:r>
                      <a:r>
                        <a:rPr sz="1000" b="1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b="1" dirty="0">
                          <a:latin typeface="Arial Narrow"/>
                          <a:cs typeface="Arial Narrow"/>
                        </a:rPr>
                        <a:t>Proyecto</a:t>
                      </a:r>
                      <a:r>
                        <a:rPr sz="1000" b="1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b="1" spc="-25" dirty="0">
                          <a:latin typeface="Arial Narrow"/>
                          <a:cs typeface="Arial Narrow"/>
                        </a:rPr>
                        <a:t>de</a:t>
                      </a:r>
                      <a:r>
                        <a:rPr sz="1000" b="1" spc="-10" dirty="0">
                          <a:latin typeface="Arial Narrow"/>
                          <a:cs typeface="Arial Narrow"/>
                        </a:rPr>
                        <a:t> Acuerdo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8">
                  <a:txBody>
                    <a:bodyPr/>
                    <a:lstStyle/>
                    <a:p>
                      <a:pPr marL="572770" marR="235585" indent="-349885">
                        <a:lnSpc>
                          <a:spcPct val="101099"/>
                        </a:lnSpc>
                        <a:spcBef>
                          <a:spcPts val="55"/>
                        </a:spcBef>
                      </a:pPr>
                      <a:r>
                        <a:rPr sz="900" i="1" dirty="0">
                          <a:latin typeface="Verdana"/>
                          <a:cs typeface="Verdana"/>
                        </a:rPr>
                        <a:t>“Por</a:t>
                      </a:r>
                      <a:r>
                        <a:rPr sz="900" i="1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900" i="1" dirty="0">
                          <a:latin typeface="Verdana"/>
                          <a:cs typeface="Verdana"/>
                        </a:rPr>
                        <a:t>el</a:t>
                      </a:r>
                      <a:r>
                        <a:rPr sz="900" i="1" spc="-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900" i="1" dirty="0">
                          <a:latin typeface="Verdana"/>
                          <a:cs typeface="Verdana"/>
                        </a:rPr>
                        <a:t>cual</a:t>
                      </a:r>
                      <a:r>
                        <a:rPr sz="900" i="1" spc="-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900" i="1" dirty="0">
                          <a:latin typeface="Verdana"/>
                          <a:cs typeface="Verdana"/>
                        </a:rPr>
                        <a:t>se</a:t>
                      </a:r>
                      <a:r>
                        <a:rPr sz="900" i="1" spc="-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900" i="1" dirty="0">
                          <a:latin typeface="Verdana"/>
                          <a:cs typeface="Verdana"/>
                        </a:rPr>
                        <a:t>establece</a:t>
                      </a:r>
                      <a:r>
                        <a:rPr sz="900" i="1" spc="-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900" i="1" dirty="0">
                          <a:latin typeface="Verdana"/>
                          <a:cs typeface="Verdana"/>
                        </a:rPr>
                        <a:t>la</a:t>
                      </a:r>
                      <a:r>
                        <a:rPr sz="900" i="1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900" i="1" dirty="0">
                          <a:latin typeface="Verdana"/>
                          <a:cs typeface="Verdana"/>
                        </a:rPr>
                        <a:t>Política</a:t>
                      </a:r>
                      <a:r>
                        <a:rPr sz="900" i="1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900" i="1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900" i="1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900" i="1" dirty="0">
                          <a:latin typeface="Verdana"/>
                          <a:cs typeface="Verdana"/>
                        </a:rPr>
                        <a:t>los</a:t>
                      </a:r>
                      <a:r>
                        <a:rPr sz="900" i="1" spc="-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900" i="1" spc="-10" dirty="0">
                          <a:latin typeface="Verdana"/>
                          <a:cs typeface="Verdana"/>
                        </a:rPr>
                        <a:t>Lineamientos</a:t>
                      </a:r>
                      <a:r>
                        <a:rPr sz="900" i="1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900" i="1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900" i="1" spc="-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900" i="1" dirty="0">
                          <a:latin typeface="Verdana"/>
                          <a:cs typeface="Verdana"/>
                        </a:rPr>
                        <a:t>Salud</a:t>
                      </a:r>
                      <a:r>
                        <a:rPr sz="900" i="1" spc="-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900" i="1" dirty="0">
                          <a:latin typeface="Verdana"/>
                          <a:cs typeface="Verdana"/>
                        </a:rPr>
                        <a:t>Mental</a:t>
                      </a:r>
                      <a:r>
                        <a:rPr sz="900" i="1" spc="-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900" i="1" dirty="0">
                          <a:latin typeface="Verdana"/>
                          <a:cs typeface="Verdana"/>
                        </a:rPr>
                        <a:t>para</a:t>
                      </a:r>
                      <a:r>
                        <a:rPr sz="900" i="1" spc="-25" dirty="0">
                          <a:latin typeface="Verdana"/>
                          <a:cs typeface="Verdana"/>
                        </a:rPr>
                        <a:t> el </a:t>
                      </a:r>
                      <a:r>
                        <a:rPr sz="900" i="1" dirty="0">
                          <a:latin typeface="Verdana"/>
                          <a:cs typeface="Verdana"/>
                        </a:rPr>
                        <a:t>Sistema</a:t>
                      </a:r>
                      <a:r>
                        <a:rPr sz="900" i="1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900" i="1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900" i="1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900" i="1" dirty="0">
                          <a:latin typeface="Verdana"/>
                          <a:cs typeface="Verdana"/>
                        </a:rPr>
                        <a:t>Salud</a:t>
                      </a:r>
                      <a:r>
                        <a:rPr sz="900" i="1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900" i="1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900" i="1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900" i="1" dirty="0">
                          <a:latin typeface="Verdana"/>
                          <a:cs typeface="Verdana"/>
                        </a:rPr>
                        <a:t>las</a:t>
                      </a:r>
                      <a:r>
                        <a:rPr sz="900" i="1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900" i="1" dirty="0">
                          <a:latin typeface="Verdana"/>
                          <a:cs typeface="Verdana"/>
                        </a:rPr>
                        <a:t>Fuerzas</a:t>
                      </a:r>
                      <a:r>
                        <a:rPr sz="900" i="1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900" i="1" dirty="0">
                          <a:latin typeface="Verdana"/>
                          <a:cs typeface="Verdana"/>
                        </a:rPr>
                        <a:t>Militares</a:t>
                      </a:r>
                      <a:r>
                        <a:rPr sz="900" i="1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900" i="1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900" i="1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900" i="1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900" i="1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900" i="1" dirty="0">
                          <a:latin typeface="Verdana"/>
                          <a:cs typeface="Verdana"/>
                        </a:rPr>
                        <a:t>la</a:t>
                      </a:r>
                      <a:r>
                        <a:rPr sz="900" i="1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900" i="1" dirty="0">
                          <a:latin typeface="Verdana"/>
                          <a:cs typeface="Verdana"/>
                        </a:rPr>
                        <a:t>Policía</a:t>
                      </a:r>
                      <a:r>
                        <a:rPr sz="900" i="1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900" i="1" spc="-10" dirty="0">
                          <a:latin typeface="Verdana"/>
                          <a:cs typeface="Verdana"/>
                        </a:rPr>
                        <a:t>Nacional”</a:t>
                      </a:r>
                      <a:endParaRPr sz="900" dirty="0">
                        <a:latin typeface="Verdana"/>
                        <a:cs typeface="Verdana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">
                <a:tc gridSpan="19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dirty="0">
                          <a:latin typeface="Arial Narrow"/>
                          <a:cs typeface="Arial Narrow"/>
                        </a:rPr>
                        <a:t>Indicación:</a:t>
                      </a:r>
                      <a:r>
                        <a:rPr sz="8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dirty="0">
                          <a:latin typeface="Arial Narrow"/>
                          <a:cs typeface="Arial Narrow"/>
                        </a:rPr>
                        <a:t>Marque</a:t>
                      </a:r>
                      <a:r>
                        <a:rPr sz="8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dirty="0">
                          <a:latin typeface="Arial Narrow"/>
                          <a:cs typeface="Arial Narrow"/>
                        </a:rPr>
                        <a:t>con</a:t>
                      </a:r>
                      <a:r>
                        <a:rPr sz="8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dirty="0">
                          <a:latin typeface="Arial Narrow"/>
                          <a:cs typeface="Arial Narrow"/>
                        </a:rPr>
                        <a:t>una</a:t>
                      </a:r>
                      <a:r>
                        <a:rPr sz="8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dirty="0">
                          <a:latin typeface="Arial Narrow"/>
                          <a:cs typeface="Arial Narrow"/>
                        </a:rPr>
                        <a:t>“X”</a:t>
                      </a:r>
                      <a:r>
                        <a:rPr sz="8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dirty="0">
                          <a:latin typeface="Arial Narrow"/>
                          <a:cs typeface="Arial Narrow"/>
                        </a:rPr>
                        <a:t>la</a:t>
                      </a:r>
                      <a:r>
                        <a:rPr sz="8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dirty="0">
                          <a:latin typeface="Arial Narrow"/>
                          <a:cs typeface="Arial Narrow"/>
                        </a:rPr>
                        <a:t>casilla</a:t>
                      </a:r>
                      <a:r>
                        <a:rPr sz="8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dirty="0">
                          <a:latin typeface="Arial Narrow"/>
                          <a:cs typeface="Arial Narrow"/>
                        </a:rPr>
                        <a:t>correspondiente</a:t>
                      </a:r>
                      <a:r>
                        <a:rPr sz="8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dirty="0">
                          <a:latin typeface="Arial Narrow"/>
                          <a:cs typeface="Arial Narrow"/>
                        </a:rPr>
                        <a:t>en</a:t>
                      </a:r>
                      <a:r>
                        <a:rPr sz="8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dirty="0">
                          <a:latin typeface="Arial Narrow"/>
                          <a:cs typeface="Arial Narrow"/>
                        </a:rPr>
                        <a:t>los</a:t>
                      </a:r>
                      <a:r>
                        <a:rPr sz="8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dirty="0">
                          <a:latin typeface="Arial Narrow"/>
                          <a:cs typeface="Arial Narrow"/>
                        </a:rPr>
                        <a:t>registros</a:t>
                      </a:r>
                      <a:r>
                        <a:rPr sz="8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dirty="0">
                          <a:latin typeface="Arial Narrow"/>
                          <a:cs typeface="Arial Narrow"/>
                        </a:rPr>
                        <a:t>marcados</a:t>
                      </a:r>
                      <a:r>
                        <a:rPr sz="8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dirty="0">
                          <a:latin typeface="Arial Narrow"/>
                          <a:cs typeface="Arial Narrow"/>
                        </a:rPr>
                        <a:t>con</a:t>
                      </a:r>
                      <a:r>
                        <a:rPr sz="8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spc="-25" dirty="0">
                          <a:latin typeface="Arial Narrow"/>
                          <a:cs typeface="Arial Narrow"/>
                        </a:rPr>
                        <a:t>*.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765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000" spc="-25" dirty="0">
                          <a:latin typeface="Arial Narrow"/>
                          <a:cs typeface="Arial Narrow"/>
                        </a:rPr>
                        <a:t>1.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dirty="0">
                          <a:latin typeface="Arial Narrow"/>
                          <a:cs typeface="Arial Narrow"/>
                        </a:rPr>
                        <a:t>Tipo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de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Participación*</a:t>
                      </a:r>
                      <a:endParaRPr sz="100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313690">
                        <a:lnSpc>
                          <a:spcPts val="1100"/>
                        </a:lnSpc>
                      </a:pPr>
                      <a:r>
                        <a:rPr sz="1000" spc="-10" dirty="0">
                          <a:latin typeface="Arial Narrow"/>
                          <a:cs typeface="Arial Narrow"/>
                        </a:rPr>
                        <a:t>Usuario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167005">
                        <a:lnSpc>
                          <a:spcPts val="1100"/>
                        </a:lnSpc>
                      </a:pPr>
                      <a:r>
                        <a:rPr sz="1000" spc="-10" dirty="0">
                          <a:latin typeface="Arial Narrow"/>
                          <a:cs typeface="Arial Narrow"/>
                        </a:rPr>
                        <a:t>Asociación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283210">
                        <a:lnSpc>
                          <a:spcPts val="1100"/>
                        </a:lnSpc>
                      </a:pPr>
                      <a:r>
                        <a:rPr sz="1000" spc="-10" dirty="0">
                          <a:latin typeface="Arial Narrow"/>
                          <a:cs typeface="Arial Narrow"/>
                        </a:rPr>
                        <a:t>Veeduría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sz="1000" spc="-20" dirty="0">
                          <a:latin typeface="Arial Narrow"/>
                          <a:cs typeface="Arial Narrow"/>
                        </a:rPr>
                        <a:t>Otro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7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dirty="0">
                          <a:latin typeface="Arial Narrow"/>
                          <a:cs typeface="Arial Narrow"/>
                        </a:rPr>
                        <a:t>Nombre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Apellidos</a:t>
                      </a:r>
                      <a:endParaRPr sz="1000" dirty="0">
                        <a:latin typeface="Arial Narrow"/>
                        <a:cs typeface="Arial Narrow"/>
                      </a:endParaRPr>
                    </a:p>
                  </a:txBody>
                  <a:tcPr marL="0" marR="0" marT="209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latin typeface="Arial Narrow"/>
                          <a:cs typeface="Arial Narrow"/>
                        </a:rPr>
                        <a:t>c.c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209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5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1955" marR="76835" indent="-312420">
                        <a:lnSpc>
                          <a:spcPts val="1150"/>
                        </a:lnSpc>
                      </a:pPr>
                      <a:r>
                        <a:rPr sz="1000" spc="-10" dirty="0">
                          <a:latin typeface="Arial Narrow"/>
                          <a:cs typeface="Arial Narrow"/>
                        </a:rPr>
                        <a:t>Dirección</a:t>
                      </a:r>
                      <a:r>
                        <a:rPr sz="1000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de</a:t>
                      </a:r>
                      <a:r>
                        <a:rPr sz="1000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Sanidad adscrita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000" dirty="0">
                          <a:latin typeface="Arial Narrow"/>
                          <a:cs typeface="Arial Narrow"/>
                        </a:rPr>
                        <a:t>DISAN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EJE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000" dirty="0">
                          <a:latin typeface="Arial Narrow"/>
                          <a:cs typeface="Arial Narrow"/>
                        </a:rPr>
                        <a:t>DISAN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ARC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12763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000" dirty="0">
                          <a:latin typeface="Arial Narrow"/>
                          <a:cs typeface="Arial Narrow"/>
                        </a:rPr>
                        <a:t>DISAN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FAC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8542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000" spc="-10" dirty="0">
                          <a:latin typeface="Arial Narrow"/>
                          <a:cs typeface="Arial Narrow"/>
                        </a:rPr>
                        <a:t>HOMIC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000" dirty="0">
                          <a:latin typeface="Arial Narrow"/>
                          <a:cs typeface="Arial Narrow"/>
                        </a:rPr>
                        <a:t>DISAN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PONAL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23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000" spc="-10" dirty="0">
                          <a:latin typeface="Arial Narrow"/>
                          <a:cs typeface="Arial Narrow"/>
                        </a:rPr>
                        <a:t>Dirección</a:t>
                      </a:r>
                      <a:r>
                        <a:rPr sz="1000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de</a:t>
                      </a:r>
                      <a:r>
                        <a:rPr sz="1000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contacto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1397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000" dirty="0">
                          <a:latin typeface="Arial Narrow"/>
                          <a:cs typeface="Arial Narrow"/>
                        </a:rPr>
                        <a:t>N°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Tel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1397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6360" marR="84455" indent="112395">
                        <a:lnSpc>
                          <a:spcPts val="1140"/>
                        </a:lnSpc>
                        <a:spcBef>
                          <a:spcPts val="625"/>
                        </a:spcBef>
                      </a:pPr>
                      <a:r>
                        <a:rPr sz="1000" spc="-10" dirty="0">
                          <a:latin typeface="Arial Narrow"/>
                          <a:cs typeface="Arial Narrow"/>
                        </a:rPr>
                        <a:t>Correo Electrónico: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793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765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25" dirty="0">
                          <a:latin typeface="Arial Narrow"/>
                          <a:cs typeface="Arial Narrow"/>
                        </a:rPr>
                        <a:t>2.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000" dirty="0">
                          <a:latin typeface="Arial Narrow"/>
                          <a:cs typeface="Arial Narrow"/>
                        </a:rPr>
                        <a:t>Nombre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de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la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Asociación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Veeduría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000" dirty="0">
                          <a:latin typeface="Arial Narrow"/>
                          <a:cs typeface="Arial Narrow"/>
                        </a:rPr>
                        <a:t>Nombre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Representante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Legal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558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80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spc="-10" dirty="0">
                          <a:latin typeface="Arial Narrow"/>
                          <a:cs typeface="Arial Narrow"/>
                        </a:rPr>
                        <a:t>Identificación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266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dirty="0">
                          <a:latin typeface="Arial Narrow"/>
                          <a:cs typeface="Arial Narrow"/>
                        </a:rPr>
                        <a:t>Personería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Jurídica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–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Res.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N°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266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spc="-20" dirty="0">
                          <a:latin typeface="Arial Narrow"/>
                          <a:cs typeface="Arial Narrow"/>
                        </a:rPr>
                        <a:t>Nit.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266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323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000" spc="-10" dirty="0">
                          <a:latin typeface="Arial Narrow"/>
                          <a:cs typeface="Arial Narrow"/>
                        </a:rPr>
                        <a:t>Dirección</a:t>
                      </a:r>
                      <a:r>
                        <a:rPr sz="1000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de</a:t>
                      </a:r>
                      <a:r>
                        <a:rPr sz="1000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contacto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1397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000" dirty="0">
                          <a:latin typeface="Arial Narrow"/>
                          <a:cs typeface="Arial Narrow"/>
                        </a:rPr>
                        <a:t>N°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Tel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1397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33985" marR="127000" indent="111125">
                        <a:lnSpc>
                          <a:spcPts val="1150"/>
                        </a:lnSpc>
                        <a:spcBef>
                          <a:spcPts val="605"/>
                        </a:spcBef>
                      </a:pPr>
                      <a:r>
                        <a:rPr sz="1000" spc="-10" dirty="0">
                          <a:latin typeface="Arial Narrow"/>
                          <a:cs typeface="Arial Narrow"/>
                        </a:rPr>
                        <a:t>Correo Electrónico: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2105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25" dirty="0">
                          <a:latin typeface="Arial Narrow"/>
                          <a:cs typeface="Arial Narrow"/>
                        </a:rPr>
                        <a:t>3.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175"/>
                        </a:lnSpc>
                        <a:spcBef>
                          <a:spcPts val="90"/>
                        </a:spcBef>
                      </a:pPr>
                      <a:r>
                        <a:rPr sz="1000" b="1" dirty="0">
                          <a:latin typeface="Arial Narrow"/>
                          <a:cs typeface="Arial Narrow"/>
                        </a:rPr>
                        <a:t>ARTICULO</a:t>
                      </a:r>
                      <a:r>
                        <a:rPr sz="1000" b="1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b="1" spc="-50" dirty="0">
                          <a:latin typeface="Arial Narrow"/>
                          <a:cs typeface="Arial Narrow"/>
                        </a:rPr>
                        <a:t>–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 marL="5080" algn="ctr">
                        <a:lnSpc>
                          <a:spcPts val="1175"/>
                        </a:lnSpc>
                      </a:pPr>
                      <a:r>
                        <a:rPr sz="1000" b="1" dirty="0">
                          <a:latin typeface="Arial Narrow"/>
                          <a:cs typeface="Arial Narrow"/>
                        </a:rPr>
                        <a:t>NUMERAL-</a:t>
                      </a:r>
                      <a:r>
                        <a:rPr sz="1000" b="1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b="1" spc="-10" dirty="0">
                          <a:latin typeface="Arial Narrow"/>
                          <a:cs typeface="Arial Narrow"/>
                        </a:rPr>
                        <a:t>LITERAL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180975" marR="128270" indent="-40005">
                        <a:lnSpc>
                          <a:spcPts val="1150"/>
                        </a:lnSpc>
                        <a:spcBef>
                          <a:spcPts val="170"/>
                        </a:spcBef>
                      </a:pPr>
                      <a:r>
                        <a:rPr sz="1000" b="1" dirty="0">
                          <a:latin typeface="Arial Narrow"/>
                          <a:cs typeface="Arial Narrow"/>
                        </a:rPr>
                        <a:t>APARTADO</a:t>
                      </a:r>
                      <a:r>
                        <a:rPr sz="1000" b="1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b="1" dirty="0">
                          <a:latin typeface="Arial Narrow"/>
                          <a:cs typeface="Arial Narrow"/>
                        </a:rPr>
                        <a:t>DEL</a:t>
                      </a:r>
                      <a:r>
                        <a:rPr sz="1000" b="1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b="1" spc="-25" dirty="0">
                          <a:latin typeface="Arial Narrow"/>
                          <a:cs typeface="Arial Narrow"/>
                        </a:rPr>
                        <a:t>QUE</a:t>
                      </a:r>
                      <a:r>
                        <a:rPr sz="1000" b="1" dirty="0">
                          <a:latin typeface="Arial Narrow"/>
                          <a:cs typeface="Arial Narrow"/>
                        </a:rPr>
                        <a:t> HACE</a:t>
                      </a:r>
                      <a:r>
                        <a:rPr sz="1000" b="1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b="1" spc="-10" dirty="0">
                          <a:latin typeface="Arial Narrow"/>
                          <a:cs typeface="Arial Narrow"/>
                        </a:rPr>
                        <a:t>REFERENCIA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215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22987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1000" b="1" spc="-10" dirty="0">
                          <a:latin typeface="Arial Narrow"/>
                          <a:cs typeface="Arial Narrow"/>
                        </a:rPr>
                        <a:t>COMENTARIO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844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130810" marR="128270" indent="86360">
                        <a:lnSpc>
                          <a:spcPts val="1150"/>
                        </a:lnSpc>
                        <a:spcBef>
                          <a:spcPts val="170"/>
                        </a:spcBef>
                      </a:pPr>
                      <a:r>
                        <a:rPr sz="1000" b="1" dirty="0">
                          <a:latin typeface="Arial Narrow"/>
                          <a:cs typeface="Arial Narrow"/>
                        </a:rPr>
                        <a:t>PROPUESTA</a:t>
                      </a:r>
                      <a:r>
                        <a:rPr sz="1000" b="1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b="1" spc="-25" dirty="0">
                          <a:latin typeface="Arial Narrow"/>
                          <a:cs typeface="Arial Narrow"/>
                        </a:rPr>
                        <a:t>DE</a:t>
                      </a:r>
                      <a:r>
                        <a:rPr sz="1000" b="1" dirty="0">
                          <a:latin typeface="Arial Narrow"/>
                          <a:cs typeface="Arial Narrow"/>
                        </a:rPr>
                        <a:t> AJUSTE</a:t>
                      </a:r>
                      <a:r>
                        <a:rPr sz="1000" b="1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b="1" dirty="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sz="1000" b="1" spc="-10" dirty="0">
                          <a:latin typeface="Arial Narrow"/>
                          <a:cs typeface="Arial Narrow"/>
                        </a:rPr>
                        <a:t> MEJORA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215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1000" b="1" spc="-10" dirty="0">
                          <a:latin typeface="Arial Narrow"/>
                          <a:cs typeface="Arial Narrow"/>
                        </a:rPr>
                        <a:t>OBSERVACIONES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844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496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225" marR="133985" indent="28575" algn="just">
                        <a:lnSpc>
                          <a:spcPct val="95800"/>
                        </a:lnSpc>
                        <a:spcBef>
                          <a:spcPts val="15"/>
                        </a:spcBef>
                      </a:pPr>
                      <a:r>
                        <a:rPr sz="600" b="1" spc="-10" dirty="0">
                          <a:latin typeface="Arial Narrow"/>
                          <a:cs typeface="Arial Narrow"/>
                        </a:rPr>
                        <a:t>Indicación:</a:t>
                      </a:r>
                      <a:r>
                        <a:rPr sz="600" b="1" spc="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anote</a:t>
                      </a:r>
                      <a:r>
                        <a:rPr sz="600" spc="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el</a:t>
                      </a:r>
                      <a:r>
                        <a:rPr sz="600" spc="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spc="-10" dirty="0">
                          <a:latin typeface="Arial Narrow"/>
                          <a:cs typeface="Arial Narrow"/>
                        </a:rPr>
                        <a:t>Articulo,</a:t>
                      </a:r>
                      <a:r>
                        <a:rPr sz="600" spc="5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numeral</a:t>
                      </a:r>
                      <a:r>
                        <a:rPr sz="6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sz="600" spc="-10" dirty="0">
                          <a:latin typeface="Arial Narrow"/>
                          <a:cs typeface="Arial Narrow"/>
                        </a:rPr>
                        <a:t> literal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sz="60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el</a:t>
                      </a:r>
                      <a:r>
                        <a:rPr sz="6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título</a:t>
                      </a:r>
                      <a:r>
                        <a:rPr sz="60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spc="-25" dirty="0">
                          <a:latin typeface="Arial Narrow"/>
                          <a:cs typeface="Arial Narrow"/>
                        </a:rPr>
                        <a:t>del</a:t>
                      </a:r>
                      <a:r>
                        <a:rPr sz="600" spc="5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apartado</a:t>
                      </a:r>
                      <a:r>
                        <a:rPr sz="6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al</a:t>
                      </a:r>
                      <a:r>
                        <a:rPr sz="6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que</a:t>
                      </a:r>
                      <a:r>
                        <a:rPr sz="6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hará</a:t>
                      </a:r>
                      <a:r>
                        <a:rPr sz="6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spc="-10" dirty="0">
                          <a:latin typeface="Arial Narrow"/>
                          <a:cs typeface="Arial Narrow"/>
                        </a:rPr>
                        <a:t>referencia</a:t>
                      </a:r>
                      <a:endParaRPr sz="600">
                        <a:latin typeface="Arial Narrow"/>
                        <a:cs typeface="Arial Narrow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307975" marR="75565" indent="-218440">
                        <a:lnSpc>
                          <a:spcPts val="680"/>
                        </a:lnSpc>
                        <a:spcBef>
                          <a:spcPts val="45"/>
                        </a:spcBef>
                      </a:pPr>
                      <a:r>
                        <a:rPr sz="600" b="1" dirty="0">
                          <a:latin typeface="Arial Narrow"/>
                          <a:cs typeface="Arial Narrow"/>
                        </a:rPr>
                        <a:t>Indicación:</a:t>
                      </a:r>
                      <a:r>
                        <a:rPr sz="600" b="1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transcriba</a:t>
                      </a:r>
                      <a:r>
                        <a:rPr sz="6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el</a:t>
                      </a:r>
                      <a:r>
                        <a:rPr sz="6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apartado</a:t>
                      </a:r>
                      <a:r>
                        <a:rPr sz="6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del</a:t>
                      </a:r>
                      <a:r>
                        <a:rPr sz="6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spc="-20" dirty="0">
                          <a:latin typeface="Arial Narrow"/>
                          <a:cs typeface="Arial Narrow"/>
                        </a:rPr>
                        <a:t>cuál</a:t>
                      </a:r>
                      <a:r>
                        <a:rPr sz="600" spc="5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va a</a:t>
                      </a:r>
                      <a:r>
                        <a:rPr sz="600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spc="-10" dirty="0">
                          <a:latin typeface="Arial Narrow"/>
                          <a:cs typeface="Arial Narrow"/>
                        </a:rPr>
                        <a:t>realizar</a:t>
                      </a:r>
                      <a:r>
                        <a:rPr sz="600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el</a:t>
                      </a:r>
                      <a:r>
                        <a:rPr sz="60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spc="-10" dirty="0">
                          <a:latin typeface="Arial Narrow"/>
                          <a:cs typeface="Arial Narrow"/>
                        </a:rPr>
                        <a:t>comentario.</a:t>
                      </a:r>
                      <a:endParaRPr sz="600">
                        <a:latin typeface="Arial Narrow"/>
                        <a:cs typeface="Arial Narrow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153670" marR="111760" indent="-36830">
                        <a:lnSpc>
                          <a:spcPts val="680"/>
                        </a:lnSpc>
                        <a:spcBef>
                          <a:spcPts val="45"/>
                        </a:spcBef>
                      </a:pPr>
                      <a:r>
                        <a:rPr sz="600" b="1" dirty="0">
                          <a:latin typeface="Arial Narrow"/>
                          <a:cs typeface="Arial Narrow"/>
                        </a:rPr>
                        <a:t>Indicación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:</a:t>
                      </a:r>
                      <a:r>
                        <a:rPr sz="6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Anote</a:t>
                      </a:r>
                      <a:r>
                        <a:rPr sz="6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su</a:t>
                      </a:r>
                      <a:r>
                        <a:rPr sz="6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spc="-10" dirty="0">
                          <a:latin typeface="Arial Narrow"/>
                          <a:cs typeface="Arial Narrow"/>
                        </a:rPr>
                        <a:t>comentario,</a:t>
                      </a:r>
                      <a:r>
                        <a:rPr sz="600" spc="5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spc="-10" dirty="0">
                          <a:latin typeface="Arial Narrow"/>
                          <a:cs typeface="Arial Narrow"/>
                        </a:rPr>
                        <a:t>observación,</a:t>
                      </a:r>
                      <a:r>
                        <a:rPr sz="600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frente</a:t>
                      </a:r>
                      <a:r>
                        <a:rPr sz="600" spc="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al</a:t>
                      </a:r>
                      <a:r>
                        <a:rPr sz="600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spc="-10" dirty="0">
                          <a:latin typeface="Arial Narrow"/>
                          <a:cs typeface="Arial Narrow"/>
                        </a:rPr>
                        <a:t>apartado</a:t>
                      </a:r>
                      <a:endParaRPr sz="600">
                        <a:latin typeface="Arial Narrow"/>
                        <a:cs typeface="Arial Narrow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101600" marR="99060" algn="ctr">
                        <a:lnSpc>
                          <a:spcPct val="95800"/>
                        </a:lnSpc>
                        <a:spcBef>
                          <a:spcPts val="15"/>
                        </a:spcBef>
                      </a:pPr>
                      <a:r>
                        <a:rPr sz="600" b="1" dirty="0">
                          <a:latin typeface="Arial Narrow"/>
                          <a:cs typeface="Arial Narrow"/>
                        </a:rPr>
                        <a:t>Indicación:</a:t>
                      </a:r>
                      <a:r>
                        <a:rPr sz="600" b="1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Escriba</a:t>
                      </a:r>
                      <a:r>
                        <a:rPr sz="600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spc="-10" dirty="0">
                          <a:latin typeface="Arial Narrow"/>
                          <a:cs typeface="Arial Narrow"/>
                        </a:rPr>
                        <a:t>claramente</a:t>
                      </a:r>
                      <a:r>
                        <a:rPr sz="600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spc="-25" dirty="0">
                          <a:latin typeface="Arial Narrow"/>
                          <a:cs typeface="Arial Narrow"/>
                        </a:rPr>
                        <a:t>su</a:t>
                      </a:r>
                      <a:r>
                        <a:rPr sz="600" spc="5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spc="-10" dirty="0">
                          <a:latin typeface="Arial Narrow"/>
                          <a:cs typeface="Arial Narrow"/>
                        </a:rPr>
                        <a:t>propuesta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 de </a:t>
                      </a:r>
                      <a:r>
                        <a:rPr sz="600" spc="-10" dirty="0">
                          <a:latin typeface="Arial Narrow"/>
                          <a:cs typeface="Arial Narrow"/>
                        </a:rPr>
                        <a:t>ajuste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 o</a:t>
                      </a:r>
                      <a:r>
                        <a:rPr sz="600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mejora frente </a:t>
                      </a:r>
                      <a:r>
                        <a:rPr sz="600" spc="-25" dirty="0">
                          <a:latin typeface="Arial Narrow"/>
                          <a:cs typeface="Arial Narrow"/>
                        </a:rPr>
                        <a:t>al</a:t>
                      </a:r>
                      <a:r>
                        <a:rPr sz="600" spc="5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spc="-10" dirty="0">
                          <a:latin typeface="Arial Narrow"/>
                          <a:cs typeface="Arial Narrow"/>
                        </a:rPr>
                        <a:t>apartado.</a:t>
                      </a:r>
                      <a:endParaRPr sz="600">
                        <a:latin typeface="Arial Narrow"/>
                        <a:cs typeface="Arial Narrow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80645" marR="76200" indent="-1270" algn="ctr">
                        <a:lnSpc>
                          <a:spcPct val="95600"/>
                        </a:lnSpc>
                      </a:pPr>
                      <a:r>
                        <a:rPr sz="600" b="1" dirty="0">
                          <a:latin typeface="Arial Narrow"/>
                          <a:cs typeface="Arial Narrow"/>
                        </a:rPr>
                        <a:t>Indicación:</a:t>
                      </a:r>
                      <a:r>
                        <a:rPr sz="600" b="1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Escriba</a:t>
                      </a:r>
                      <a:r>
                        <a:rPr sz="6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spc="-10" dirty="0">
                          <a:latin typeface="Arial Narrow"/>
                          <a:cs typeface="Arial Narrow"/>
                        </a:rPr>
                        <a:t>otras</a:t>
                      </a:r>
                      <a:r>
                        <a:rPr sz="600" spc="5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spc="-10" dirty="0">
                          <a:latin typeface="Arial Narrow"/>
                          <a:cs typeface="Arial Narrow"/>
                        </a:rPr>
                        <a:t>observaciones</a:t>
                      </a:r>
                      <a:r>
                        <a:rPr sz="600" spc="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que</a:t>
                      </a:r>
                      <a:r>
                        <a:rPr sz="600" spc="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spc="-10" dirty="0">
                          <a:latin typeface="Arial Narrow"/>
                          <a:cs typeface="Arial Narrow"/>
                        </a:rPr>
                        <a:t>complementen</a:t>
                      </a:r>
                      <a:r>
                        <a:rPr sz="600" spc="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spc="-50" dirty="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sz="600" spc="5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spc="-10" dirty="0">
                          <a:latin typeface="Arial Narrow"/>
                          <a:cs typeface="Arial Narrow"/>
                        </a:rPr>
                        <a:t>justifiquen</a:t>
                      </a:r>
                      <a:r>
                        <a:rPr sz="600" spc="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su</a:t>
                      </a:r>
                      <a:r>
                        <a:rPr sz="600" spc="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spc="-10" dirty="0">
                          <a:latin typeface="Arial Narrow"/>
                          <a:cs typeface="Arial Narrow"/>
                        </a:rPr>
                        <a:t>planteamiento</a:t>
                      </a:r>
                      <a:r>
                        <a:rPr sz="600" spc="5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spc="-10" dirty="0">
                          <a:latin typeface="Arial Narrow"/>
                          <a:cs typeface="Arial Narrow"/>
                        </a:rPr>
                        <a:t>(técnico,</a:t>
                      </a:r>
                      <a:r>
                        <a:rPr sz="600" spc="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spc="-10" dirty="0">
                          <a:latin typeface="Arial Narrow"/>
                          <a:cs typeface="Arial Narrow"/>
                        </a:rPr>
                        <a:t>administrativo,</a:t>
                      </a:r>
                      <a:r>
                        <a:rPr sz="600" spc="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spc="-10" dirty="0">
                          <a:latin typeface="Arial Narrow"/>
                          <a:cs typeface="Arial Narrow"/>
                        </a:rPr>
                        <a:t>otro)</a:t>
                      </a:r>
                      <a:endParaRPr sz="6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182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643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630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D3B4AB3B-9C93-4164-BFCB-C6AED14903F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36245"/>
            <a:ext cx="597535" cy="4781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65048" y="361188"/>
          <a:ext cx="6395084" cy="5949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1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1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21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0495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90"/>
                        </a:lnSpc>
                      </a:pPr>
                      <a:r>
                        <a:rPr sz="1000" b="1" spc="-10" dirty="0">
                          <a:latin typeface="Arial Narrow"/>
                          <a:cs typeface="Arial Narrow"/>
                        </a:rPr>
                        <a:t>FORMATO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1090"/>
                        </a:lnSpc>
                      </a:pPr>
                      <a:r>
                        <a:rPr sz="1000" dirty="0">
                          <a:latin typeface="Arial Narrow"/>
                          <a:cs typeface="Arial Narrow"/>
                        </a:rPr>
                        <a:t>Página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1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de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1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6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51435" marR="45720" algn="ctr">
                        <a:lnSpc>
                          <a:spcPct val="95500"/>
                        </a:lnSpc>
                      </a:pPr>
                      <a:r>
                        <a:rPr sz="1000" b="1" dirty="0">
                          <a:latin typeface="Arial Narrow"/>
                          <a:cs typeface="Arial Narrow"/>
                        </a:rPr>
                        <a:t>Registro</a:t>
                      </a:r>
                      <a:r>
                        <a:rPr sz="1000" b="1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b="1" dirty="0">
                          <a:latin typeface="Arial Narrow"/>
                          <a:cs typeface="Arial Narrow"/>
                        </a:rPr>
                        <a:t>de</a:t>
                      </a:r>
                      <a:r>
                        <a:rPr sz="1000" b="1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b="1" dirty="0">
                          <a:latin typeface="Arial Narrow"/>
                          <a:cs typeface="Arial Narrow"/>
                        </a:rPr>
                        <a:t>observaciones</a:t>
                      </a:r>
                      <a:r>
                        <a:rPr sz="1000" b="1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b="1" dirty="0">
                          <a:latin typeface="Arial Narrow"/>
                          <a:cs typeface="Arial Narrow"/>
                        </a:rPr>
                        <a:t>–</a:t>
                      </a:r>
                      <a:r>
                        <a:rPr sz="1000" b="1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b="1" spc="-10" dirty="0">
                          <a:latin typeface="Arial Narrow"/>
                          <a:cs typeface="Arial Narrow"/>
                        </a:rPr>
                        <a:t>sugerencias </a:t>
                      </a:r>
                      <a:r>
                        <a:rPr sz="1000" b="1" dirty="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sz="1000" b="1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b="1" dirty="0">
                          <a:latin typeface="Arial Narrow"/>
                          <a:cs typeface="Arial Narrow"/>
                        </a:rPr>
                        <a:t>recomendaciones</a:t>
                      </a:r>
                      <a:r>
                        <a:rPr sz="1000" b="1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b="1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000" b="1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b="1" dirty="0">
                          <a:latin typeface="Arial Narrow"/>
                          <a:cs typeface="Arial Narrow"/>
                        </a:rPr>
                        <a:t>Proyectos</a:t>
                      </a:r>
                      <a:r>
                        <a:rPr sz="1000" b="1" spc="-25" dirty="0">
                          <a:latin typeface="Arial Narrow"/>
                          <a:cs typeface="Arial Narrow"/>
                        </a:rPr>
                        <a:t> de</a:t>
                      </a:r>
                      <a:r>
                        <a:rPr sz="1000" b="1" dirty="0">
                          <a:latin typeface="Arial Narrow"/>
                          <a:cs typeface="Arial Narrow"/>
                        </a:rPr>
                        <a:t> Acuerdo</a:t>
                      </a:r>
                      <a:r>
                        <a:rPr sz="1000" b="1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b="1" dirty="0">
                          <a:latin typeface="Arial Narrow"/>
                          <a:cs typeface="Arial Narrow"/>
                        </a:rPr>
                        <a:t>del</a:t>
                      </a:r>
                      <a:r>
                        <a:rPr sz="1000" b="1" spc="-10" dirty="0">
                          <a:latin typeface="Arial Narrow"/>
                          <a:cs typeface="Arial Narrow"/>
                        </a:rPr>
                        <a:t> CSSMP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1160"/>
                        </a:lnSpc>
                      </a:pPr>
                      <a:r>
                        <a:rPr sz="1000" spc="-10" dirty="0">
                          <a:latin typeface="Arial Narrow"/>
                          <a:cs typeface="Arial Narrow"/>
                        </a:rPr>
                        <a:t>Código: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8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1150"/>
                        </a:lnSpc>
                      </a:pPr>
                      <a:r>
                        <a:rPr sz="1000" dirty="0">
                          <a:latin typeface="Arial Narrow"/>
                          <a:cs typeface="Arial Narrow"/>
                        </a:rPr>
                        <a:t>Vigente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partir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de: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89431" y="1134110"/>
          <a:ext cx="6393813" cy="5077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9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0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09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1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09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0200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000" spc="-25" dirty="0">
                          <a:latin typeface="Arial Narrow"/>
                          <a:cs typeface="Arial Narrow"/>
                        </a:rPr>
                        <a:t>3.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  <a:spcBef>
                          <a:spcPts val="90"/>
                        </a:spcBef>
                      </a:pPr>
                      <a:r>
                        <a:rPr sz="1000" b="1" dirty="0">
                          <a:latin typeface="Arial Narrow"/>
                          <a:cs typeface="Arial Narrow"/>
                        </a:rPr>
                        <a:t>ARTICULO</a:t>
                      </a:r>
                      <a:r>
                        <a:rPr sz="1000" b="1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b="1" spc="-50" dirty="0">
                          <a:latin typeface="Arial Narrow"/>
                          <a:cs typeface="Arial Narrow"/>
                        </a:rPr>
                        <a:t>–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b="1" dirty="0">
                          <a:latin typeface="Arial Narrow"/>
                          <a:cs typeface="Arial Narrow"/>
                        </a:rPr>
                        <a:t>NUMERAL-</a:t>
                      </a:r>
                      <a:r>
                        <a:rPr sz="1000" b="1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b="1" spc="-10" dirty="0">
                          <a:latin typeface="Arial Narrow"/>
                          <a:cs typeface="Arial Narrow"/>
                        </a:rPr>
                        <a:t>LITERAL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355" marR="128270" indent="-40005">
                        <a:lnSpc>
                          <a:spcPts val="1140"/>
                        </a:lnSpc>
                        <a:spcBef>
                          <a:spcPts val="180"/>
                        </a:spcBef>
                      </a:pPr>
                      <a:r>
                        <a:rPr sz="1000" b="1" dirty="0">
                          <a:latin typeface="Arial Narrow"/>
                          <a:cs typeface="Arial Narrow"/>
                        </a:rPr>
                        <a:t>APARTADO</a:t>
                      </a:r>
                      <a:r>
                        <a:rPr sz="1000" b="1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b="1" dirty="0">
                          <a:latin typeface="Arial Narrow"/>
                          <a:cs typeface="Arial Narrow"/>
                        </a:rPr>
                        <a:t>DEL</a:t>
                      </a:r>
                      <a:r>
                        <a:rPr sz="1000" b="1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b="1" spc="-25" dirty="0">
                          <a:latin typeface="Arial Narrow"/>
                          <a:cs typeface="Arial Narrow"/>
                        </a:rPr>
                        <a:t>QUE</a:t>
                      </a:r>
                      <a:r>
                        <a:rPr sz="1000" b="1" dirty="0">
                          <a:latin typeface="Arial Narrow"/>
                          <a:cs typeface="Arial Narrow"/>
                        </a:rPr>
                        <a:t> HACE</a:t>
                      </a:r>
                      <a:r>
                        <a:rPr sz="1000" b="1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b="1" spc="-10" dirty="0">
                          <a:latin typeface="Arial Narrow"/>
                          <a:cs typeface="Arial Narrow"/>
                        </a:rPr>
                        <a:t>REFERENCIA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228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987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000" b="1" spc="-10" dirty="0">
                          <a:latin typeface="Arial Narrow"/>
                          <a:cs typeface="Arial Narrow"/>
                        </a:rPr>
                        <a:t>COMENTARIO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831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810" marR="128270" indent="86360">
                        <a:lnSpc>
                          <a:spcPts val="1140"/>
                        </a:lnSpc>
                        <a:spcBef>
                          <a:spcPts val="180"/>
                        </a:spcBef>
                      </a:pPr>
                      <a:r>
                        <a:rPr sz="1000" b="1" dirty="0">
                          <a:latin typeface="Arial Narrow"/>
                          <a:cs typeface="Arial Narrow"/>
                        </a:rPr>
                        <a:t>PROPUESTA</a:t>
                      </a:r>
                      <a:r>
                        <a:rPr sz="1000" b="1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b="1" spc="-25" dirty="0">
                          <a:latin typeface="Arial Narrow"/>
                          <a:cs typeface="Arial Narrow"/>
                        </a:rPr>
                        <a:t>DE</a:t>
                      </a:r>
                      <a:r>
                        <a:rPr sz="1000" b="1" dirty="0">
                          <a:latin typeface="Arial Narrow"/>
                          <a:cs typeface="Arial Narrow"/>
                        </a:rPr>
                        <a:t> AJUSTE</a:t>
                      </a:r>
                      <a:r>
                        <a:rPr sz="1000" b="1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b="1" dirty="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sz="1000" b="1" spc="-10" dirty="0">
                          <a:latin typeface="Arial Narrow"/>
                          <a:cs typeface="Arial Narrow"/>
                        </a:rPr>
                        <a:t> MEJORA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228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000" b="1" spc="-10" dirty="0">
                          <a:latin typeface="Arial Narrow"/>
                          <a:cs typeface="Arial Narrow"/>
                        </a:rPr>
                        <a:t>OBSERVACIONES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831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23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225" marR="141605" indent="28575" algn="just">
                        <a:lnSpc>
                          <a:spcPts val="680"/>
                        </a:lnSpc>
                        <a:spcBef>
                          <a:spcPts val="55"/>
                        </a:spcBef>
                      </a:pPr>
                      <a:r>
                        <a:rPr sz="600" b="1" spc="-10" dirty="0">
                          <a:latin typeface="Arial Narrow"/>
                          <a:cs typeface="Arial Narrow"/>
                        </a:rPr>
                        <a:t>Indicación:</a:t>
                      </a:r>
                      <a:r>
                        <a:rPr sz="600" b="1" spc="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anote</a:t>
                      </a:r>
                      <a:r>
                        <a:rPr sz="600" spc="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el</a:t>
                      </a:r>
                      <a:r>
                        <a:rPr sz="600" spc="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spc="-10" dirty="0">
                          <a:latin typeface="Arial Narrow"/>
                          <a:cs typeface="Arial Narrow"/>
                        </a:rPr>
                        <a:t>Articulo,</a:t>
                      </a:r>
                      <a:r>
                        <a:rPr sz="600" spc="5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numeral</a:t>
                      </a:r>
                      <a:r>
                        <a:rPr sz="6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sz="600" spc="-10" dirty="0">
                          <a:latin typeface="Arial Narrow"/>
                          <a:cs typeface="Arial Narrow"/>
                        </a:rPr>
                        <a:t> literal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sz="60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el</a:t>
                      </a:r>
                      <a:r>
                        <a:rPr sz="6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título</a:t>
                      </a:r>
                      <a:r>
                        <a:rPr sz="60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spc="-25" dirty="0">
                          <a:latin typeface="Arial Narrow"/>
                          <a:cs typeface="Arial Narrow"/>
                        </a:rPr>
                        <a:t>del</a:t>
                      </a:r>
                      <a:r>
                        <a:rPr sz="600" spc="5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apartado</a:t>
                      </a:r>
                      <a:r>
                        <a:rPr sz="6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al</a:t>
                      </a:r>
                      <a:r>
                        <a:rPr sz="6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que</a:t>
                      </a:r>
                      <a:r>
                        <a:rPr sz="6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hará</a:t>
                      </a:r>
                      <a:r>
                        <a:rPr sz="6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spc="-10" dirty="0">
                          <a:latin typeface="Arial Narrow"/>
                          <a:cs typeface="Arial Narrow"/>
                        </a:rPr>
                        <a:t>referencia</a:t>
                      </a:r>
                      <a:endParaRPr sz="600">
                        <a:latin typeface="Arial Narrow"/>
                        <a:cs typeface="Arial Narrow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0355" marR="75565" indent="-218440">
                        <a:lnSpc>
                          <a:spcPts val="680"/>
                        </a:lnSpc>
                        <a:spcBef>
                          <a:spcPts val="55"/>
                        </a:spcBef>
                      </a:pPr>
                      <a:r>
                        <a:rPr sz="600" b="1" dirty="0">
                          <a:latin typeface="Arial Narrow"/>
                          <a:cs typeface="Arial Narrow"/>
                        </a:rPr>
                        <a:t>Indicación:</a:t>
                      </a:r>
                      <a:r>
                        <a:rPr sz="600" b="1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transcriba</a:t>
                      </a:r>
                      <a:r>
                        <a:rPr sz="6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el</a:t>
                      </a:r>
                      <a:r>
                        <a:rPr sz="6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apartado</a:t>
                      </a:r>
                      <a:r>
                        <a:rPr sz="6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del</a:t>
                      </a:r>
                      <a:r>
                        <a:rPr sz="6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spc="-20" dirty="0">
                          <a:latin typeface="Arial Narrow"/>
                          <a:cs typeface="Arial Narrow"/>
                        </a:rPr>
                        <a:t>cuál</a:t>
                      </a:r>
                      <a:r>
                        <a:rPr sz="600" spc="5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va a</a:t>
                      </a:r>
                      <a:r>
                        <a:rPr sz="600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spc="-10" dirty="0">
                          <a:latin typeface="Arial Narrow"/>
                          <a:cs typeface="Arial Narrow"/>
                        </a:rPr>
                        <a:t>realizar</a:t>
                      </a:r>
                      <a:r>
                        <a:rPr sz="600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el</a:t>
                      </a:r>
                      <a:r>
                        <a:rPr sz="60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spc="-10" dirty="0">
                          <a:latin typeface="Arial Narrow"/>
                          <a:cs typeface="Arial Narrow"/>
                        </a:rPr>
                        <a:t>comentario.</a:t>
                      </a:r>
                      <a:endParaRPr sz="600">
                        <a:latin typeface="Arial Narrow"/>
                        <a:cs typeface="Arial Narrow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670" marR="111760" indent="-36830">
                        <a:lnSpc>
                          <a:spcPts val="680"/>
                        </a:lnSpc>
                        <a:spcBef>
                          <a:spcPts val="55"/>
                        </a:spcBef>
                      </a:pPr>
                      <a:r>
                        <a:rPr sz="600" b="1" dirty="0">
                          <a:latin typeface="Arial Narrow"/>
                          <a:cs typeface="Arial Narrow"/>
                        </a:rPr>
                        <a:t>Indicación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:</a:t>
                      </a:r>
                      <a:r>
                        <a:rPr sz="6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Anote</a:t>
                      </a:r>
                      <a:r>
                        <a:rPr sz="6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su</a:t>
                      </a:r>
                      <a:r>
                        <a:rPr sz="6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spc="-10" dirty="0">
                          <a:latin typeface="Arial Narrow"/>
                          <a:cs typeface="Arial Narrow"/>
                        </a:rPr>
                        <a:t>comentario,</a:t>
                      </a:r>
                      <a:r>
                        <a:rPr sz="600" spc="5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spc="-10" dirty="0">
                          <a:latin typeface="Arial Narrow"/>
                          <a:cs typeface="Arial Narrow"/>
                        </a:rPr>
                        <a:t>observación,</a:t>
                      </a:r>
                      <a:r>
                        <a:rPr sz="600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frente</a:t>
                      </a:r>
                      <a:r>
                        <a:rPr sz="600" spc="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al</a:t>
                      </a:r>
                      <a:r>
                        <a:rPr sz="600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spc="-10" dirty="0">
                          <a:latin typeface="Arial Narrow"/>
                          <a:cs typeface="Arial Narrow"/>
                        </a:rPr>
                        <a:t>apartado</a:t>
                      </a:r>
                      <a:endParaRPr sz="600">
                        <a:latin typeface="Arial Narrow"/>
                        <a:cs typeface="Arial Narrow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 marR="99060" indent="635" algn="ctr">
                        <a:lnSpc>
                          <a:spcPts val="680"/>
                        </a:lnSpc>
                        <a:spcBef>
                          <a:spcPts val="55"/>
                        </a:spcBef>
                      </a:pPr>
                      <a:r>
                        <a:rPr sz="600" b="1" dirty="0">
                          <a:latin typeface="Arial Narrow"/>
                          <a:cs typeface="Arial Narrow"/>
                        </a:rPr>
                        <a:t>Indicación:</a:t>
                      </a:r>
                      <a:r>
                        <a:rPr sz="600" b="1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Escriba</a:t>
                      </a:r>
                      <a:r>
                        <a:rPr sz="600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spc="-10" dirty="0">
                          <a:latin typeface="Arial Narrow"/>
                          <a:cs typeface="Arial Narrow"/>
                        </a:rPr>
                        <a:t>claramente</a:t>
                      </a:r>
                      <a:r>
                        <a:rPr sz="600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spc="-25" dirty="0">
                          <a:latin typeface="Arial Narrow"/>
                          <a:cs typeface="Arial Narrow"/>
                        </a:rPr>
                        <a:t>su</a:t>
                      </a:r>
                      <a:r>
                        <a:rPr sz="600" spc="5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spc="-10" dirty="0">
                          <a:latin typeface="Arial Narrow"/>
                          <a:cs typeface="Arial Narrow"/>
                        </a:rPr>
                        <a:t>propuesta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 de </a:t>
                      </a:r>
                      <a:r>
                        <a:rPr sz="600" spc="-10" dirty="0">
                          <a:latin typeface="Arial Narrow"/>
                          <a:cs typeface="Arial Narrow"/>
                        </a:rPr>
                        <a:t>ajuste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 o</a:t>
                      </a:r>
                      <a:r>
                        <a:rPr sz="600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mejora frente </a:t>
                      </a:r>
                      <a:r>
                        <a:rPr sz="600" spc="-25" dirty="0">
                          <a:latin typeface="Arial Narrow"/>
                          <a:cs typeface="Arial Narrow"/>
                        </a:rPr>
                        <a:t>al</a:t>
                      </a:r>
                      <a:r>
                        <a:rPr sz="600" spc="5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spc="-10" dirty="0">
                          <a:latin typeface="Arial Narrow"/>
                          <a:cs typeface="Arial Narrow"/>
                        </a:rPr>
                        <a:t>apartado..</a:t>
                      </a:r>
                      <a:endParaRPr sz="600">
                        <a:latin typeface="Arial Narrow"/>
                        <a:cs typeface="Arial Narrow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 marR="77470" algn="ctr">
                        <a:lnSpc>
                          <a:spcPct val="95600"/>
                        </a:lnSpc>
                      </a:pPr>
                      <a:r>
                        <a:rPr sz="600" b="1" dirty="0">
                          <a:latin typeface="Arial Narrow"/>
                          <a:cs typeface="Arial Narrow"/>
                        </a:rPr>
                        <a:t>Indicación:</a:t>
                      </a:r>
                      <a:r>
                        <a:rPr sz="600" b="1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Escriba</a:t>
                      </a:r>
                      <a:r>
                        <a:rPr sz="6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spc="-10" dirty="0">
                          <a:latin typeface="Arial Narrow"/>
                          <a:cs typeface="Arial Narrow"/>
                        </a:rPr>
                        <a:t>otras</a:t>
                      </a:r>
                      <a:r>
                        <a:rPr sz="600" spc="5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spc="-10" dirty="0">
                          <a:latin typeface="Arial Narrow"/>
                          <a:cs typeface="Arial Narrow"/>
                        </a:rPr>
                        <a:t>observaciones</a:t>
                      </a:r>
                      <a:r>
                        <a:rPr sz="600" spc="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que</a:t>
                      </a:r>
                      <a:r>
                        <a:rPr sz="600" spc="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spc="-10" dirty="0">
                          <a:latin typeface="Arial Narrow"/>
                          <a:cs typeface="Arial Narrow"/>
                        </a:rPr>
                        <a:t>complementen</a:t>
                      </a:r>
                      <a:r>
                        <a:rPr sz="600" spc="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spc="-50" dirty="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sz="600" spc="5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spc="-10" dirty="0">
                          <a:latin typeface="Arial Narrow"/>
                          <a:cs typeface="Arial Narrow"/>
                        </a:rPr>
                        <a:t>justifiquen</a:t>
                      </a:r>
                      <a:r>
                        <a:rPr sz="600" spc="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dirty="0">
                          <a:latin typeface="Arial Narrow"/>
                          <a:cs typeface="Arial Narrow"/>
                        </a:rPr>
                        <a:t>su</a:t>
                      </a:r>
                      <a:r>
                        <a:rPr sz="600" spc="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spc="-10" dirty="0">
                          <a:latin typeface="Arial Narrow"/>
                          <a:cs typeface="Arial Narrow"/>
                        </a:rPr>
                        <a:t>planteamiento</a:t>
                      </a:r>
                      <a:r>
                        <a:rPr sz="600" spc="5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spc="-10" dirty="0">
                          <a:latin typeface="Arial Narrow"/>
                          <a:cs typeface="Arial Narrow"/>
                        </a:rPr>
                        <a:t>(técnico,</a:t>
                      </a:r>
                      <a:r>
                        <a:rPr sz="600" spc="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spc="-10" dirty="0">
                          <a:latin typeface="Arial Narrow"/>
                          <a:cs typeface="Arial Narrow"/>
                        </a:rPr>
                        <a:t>administrativo,</a:t>
                      </a:r>
                      <a:r>
                        <a:rPr sz="600" spc="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600" spc="-10" dirty="0">
                          <a:latin typeface="Arial Narrow"/>
                          <a:cs typeface="Arial Narrow"/>
                        </a:rPr>
                        <a:t>otro)</a:t>
                      </a:r>
                      <a:endParaRPr sz="6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9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30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30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708151" y="6494145"/>
            <a:ext cx="46062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latin typeface="Arial Narrow"/>
                <a:cs typeface="Arial Narrow"/>
              </a:rPr>
              <a:t>Para</a:t>
            </a:r>
            <a:r>
              <a:rPr sz="1000" spc="-25" dirty="0">
                <a:latin typeface="Arial Narrow"/>
                <a:cs typeface="Arial Narrow"/>
              </a:rPr>
              <a:t> </a:t>
            </a:r>
            <a:r>
              <a:rPr sz="1000" dirty="0">
                <a:latin typeface="Arial Narrow"/>
                <a:cs typeface="Arial Narrow"/>
              </a:rPr>
              <a:t>nosotros</a:t>
            </a:r>
            <a:r>
              <a:rPr sz="1000" spc="-25" dirty="0">
                <a:latin typeface="Arial Narrow"/>
                <a:cs typeface="Arial Narrow"/>
              </a:rPr>
              <a:t> </a:t>
            </a:r>
            <a:r>
              <a:rPr sz="1000" dirty="0">
                <a:latin typeface="Arial Narrow"/>
                <a:cs typeface="Arial Narrow"/>
              </a:rPr>
              <a:t>es</a:t>
            </a:r>
            <a:r>
              <a:rPr sz="1000" spc="-15" dirty="0">
                <a:latin typeface="Arial Narrow"/>
                <a:cs typeface="Arial Narrow"/>
              </a:rPr>
              <a:t> </a:t>
            </a:r>
            <a:r>
              <a:rPr sz="1000" dirty="0">
                <a:latin typeface="Arial Narrow"/>
                <a:cs typeface="Arial Narrow"/>
              </a:rPr>
              <a:t>importante</a:t>
            </a:r>
            <a:r>
              <a:rPr sz="1000" spc="-20" dirty="0">
                <a:latin typeface="Arial Narrow"/>
                <a:cs typeface="Arial Narrow"/>
              </a:rPr>
              <a:t> </a:t>
            </a:r>
            <a:r>
              <a:rPr sz="1000" dirty="0">
                <a:latin typeface="Arial Narrow"/>
                <a:cs typeface="Arial Narrow"/>
              </a:rPr>
              <a:t>contar</a:t>
            </a:r>
            <a:r>
              <a:rPr sz="1000" spc="-20" dirty="0">
                <a:latin typeface="Arial Narrow"/>
                <a:cs typeface="Arial Narrow"/>
              </a:rPr>
              <a:t> </a:t>
            </a:r>
            <a:r>
              <a:rPr sz="1000" dirty="0">
                <a:latin typeface="Arial Narrow"/>
                <a:cs typeface="Arial Narrow"/>
              </a:rPr>
              <a:t>sus</a:t>
            </a:r>
            <a:r>
              <a:rPr sz="1000" spc="-20" dirty="0">
                <a:latin typeface="Arial Narrow"/>
                <a:cs typeface="Arial Narrow"/>
              </a:rPr>
              <a:t> </a:t>
            </a:r>
            <a:r>
              <a:rPr sz="1000" dirty="0">
                <a:latin typeface="Arial Narrow"/>
                <a:cs typeface="Arial Narrow"/>
              </a:rPr>
              <a:t>comentarios</a:t>
            </a:r>
            <a:r>
              <a:rPr sz="1000" spc="-25" dirty="0">
                <a:latin typeface="Arial Narrow"/>
                <a:cs typeface="Arial Narrow"/>
              </a:rPr>
              <a:t> </a:t>
            </a:r>
            <a:r>
              <a:rPr sz="1000" dirty="0">
                <a:latin typeface="Arial Narrow"/>
                <a:cs typeface="Arial Narrow"/>
              </a:rPr>
              <a:t>y</a:t>
            </a:r>
            <a:r>
              <a:rPr sz="1000" spc="-25" dirty="0">
                <a:latin typeface="Arial Narrow"/>
                <a:cs typeface="Arial Narrow"/>
              </a:rPr>
              <a:t> </a:t>
            </a:r>
            <a:r>
              <a:rPr sz="1000" dirty="0">
                <a:latin typeface="Arial Narrow"/>
                <a:cs typeface="Arial Narrow"/>
              </a:rPr>
              <a:t>sugerencias</a:t>
            </a:r>
            <a:r>
              <a:rPr sz="1000" spc="-15" dirty="0">
                <a:latin typeface="Arial Narrow"/>
                <a:cs typeface="Arial Narrow"/>
              </a:rPr>
              <a:t> </a:t>
            </a:r>
            <a:r>
              <a:rPr sz="1000" dirty="0">
                <a:latin typeface="Arial Narrow"/>
                <a:cs typeface="Arial Narrow"/>
              </a:rPr>
              <a:t>para</a:t>
            </a:r>
            <a:r>
              <a:rPr sz="1000" spc="-25" dirty="0">
                <a:latin typeface="Arial Narrow"/>
                <a:cs typeface="Arial Narrow"/>
              </a:rPr>
              <a:t> </a:t>
            </a:r>
            <a:r>
              <a:rPr sz="1000" dirty="0">
                <a:latin typeface="Arial Narrow"/>
                <a:cs typeface="Arial Narrow"/>
              </a:rPr>
              <a:t>un</a:t>
            </a:r>
            <a:r>
              <a:rPr sz="1000" spc="-20" dirty="0">
                <a:latin typeface="Arial Narrow"/>
                <a:cs typeface="Arial Narrow"/>
              </a:rPr>
              <a:t> </a:t>
            </a:r>
            <a:r>
              <a:rPr sz="1000" dirty="0">
                <a:latin typeface="Arial Narrow"/>
                <a:cs typeface="Arial Narrow"/>
              </a:rPr>
              <a:t>mejoramiento</a:t>
            </a:r>
            <a:r>
              <a:rPr sz="1000" spc="-25" dirty="0">
                <a:latin typeface="Arial Narrow"/>
                <a:cs typeface="Arial Narrow"/>
              </a:rPr>
              <a:t> </a:t>
            </a:r>
            <a:r>
              <a:rPr sz="1000" spc="-10" dirty="0">
                <a:latin typeface="Arial Narrow"/>
                <a:cs typeface="Arial Narrow"/>
              </a:rPr>
              <a:t>continuo: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80820" y="6940118"/>
            <a:ext cx="5560060" cy="0"/>
          </a:xfrm>
          <a:custGeom>
            <a:avLst/>
            <a:gdLst/>
            <a:ahLst/>
            <a:cxnLst/>
            <a:rect l="l" t="t" r="r" b="b"/>
            <a:pathLst>
              <a:path w="5560059">
                <a:moveTo>
                  <a:pt x="0" y="0"/>
                </a:moveTo>
                <a:lnTo>
                  <a:pt x="5559503" y="0"/>
                </a:lnTo>
              </a:path>
            </a:pathLst>
          </a:custGeom>
          <a:ln w="63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80820" y="7158049"/>
            <a:ext cx="5560695" cy="0"/>
          </a:xfrm>
          <a:custGeom>
            <a:avLst/>
            <a:gdLst/>
            <a:ahLst/>
            <a:cxnLst/>
            <a:rect l="l" t="t" r="r" b="b"/>
            <a:pathLst>
              <a:path w="5560695">
                <a:moveTo>
                  <a:pt x="0" y="0"/>
                </a:moveTo>
                <a:lnTo>
                  <a:pt x="5560128" y="0"/>
                </a:lnTo>
              </a:path>
            </a:pathLst>
          </a:custGeom>
          <a:ln w="63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80820" y="7377506"/>
            <a:ext cx="5560060" cy="0"/>
          </a:xfrm>
          <a:custGeom>
            <a:avLst/>
            <a:gdLst/>
            <a:ahLst/>
            <a:cxnLst/>
            <a:rect l="l" t="t" r="r" b="b"/>
            <a:pathLst>
              <a:path w="5560059">
                <a:moveTo>
                  <a:pt x="0" y="0"/>
                </a:moveTo>
                <a:lnTo>
                  <a:pt x="5559503" y="0"/>
                </a:lnTo>
              </a:path>
            </a:pathLst>
          </a:custGeom>
          <a:ln w="63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80820" y="7595437"/>
            <a:ext cx="5560060" cy="0"/>
          </a:xfrm>
          <a:custGeom>
            <a:avLst/>
            <a:gdLst/>
            <a:ahLst/>
            <a:cxnLst/>
            <a:rect l="l" t="t" r="r" b="b"/>
            <a:pathLst>
              <a:path w="5560059">
                <a:moveTo>
                  <a:pt x="0" y="0"/>
                </a:moveTo>
                <a:lnTo>
                  <a:pt x="5559503" y="0"/>
                </a:lnTo>
              </a:path>
            </a:pathLst>
          </a:custGeom>
          <a:ln w="63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0820" y="7815274"/>
            <a:ext cx="5560060" cy="0"/>
          </a:xfrm>
          <a:custGeom>
            <a:avLst/>
            <a:gdLst/>
            <a:ahLst/>
            <a:cxnLst/>
            <a:rect l="l" t="t" r="r" b="b"/>
            <a:pathLst>
              <a:path w="5560059">
                <a:moveTo>
                  <a:pt x="0" y="0"/>
                </a:moveTo>
                <a:lnTo>
                  <a:pt x="5559503" y="0"/>
                </a:lnTo>
              </a:path>
            </a:pathLst>
          </a:custGeom>
          <a:ln w="63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598290" y="7881366"/>
            <a:ext cx="5734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latin typeface="Arial Narrow"/>
                <a:cs typeface="Arial Narrow"/>
              </a:rPr>
              <a:t>¡GRACIAS!</a:t>
            </a:r>
            <a:endParaRPr sz="1000">
              <a:latin typeface="Arial Narrow"/>
              <a:cs typeface="Arial Narrow"/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EC35A135-BA7E-49E0-B2B6-88A830F7F0B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1000"/>
            <a:ext cx="597535" cy="4781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370</Words>
  <Application>Microsoft Office PowerPoint</Application>
  <PresentationFormat>Personalizado</PresentationFormat>
  <Paragraphs>103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 Narrow</vt:lpstr>
      <vt:lpstr>Calibri</vt:lpstr>
      <vt:lpstr>Times New Roman</vt:lpstr>
      <vt:lpstr>Verdana</vt:lpstr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Martha Janneth Novoa Garcia</dc:creator>
  <cp:lastModifiedBy>CLAUDIA PATRICIA RODRIGUEZ CELY</cp:lastModifiedBy>
  <cp:revision>1</cp:revision>
  <dcterms:created xsi:type="dcterms:W3CDTF">2024-09-11T14:16:18Z</dcterms:created>
  <dcterms:modified xsi:type="dcterms:W3CDTF">2024-09-11T14:19:51Z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2024-09-11T00:00:00Z</vt:filetime>
  </property>
  <property fmtid="{D5CDD505-2E9C-101B-9397-08002B2CF9AE}" pid="3" name="Creator">
    <vt:lpwstr>Microsoft® Word 2019</vt:lpwstr>
  </property>
  <property fmtid="{D5CDD505-2E9C-101B-9397-08002B2CF9AE}" pid="4" name="LastSaved">
    <vt:filetime>2024-09-11T00:00:00Z</vt:filetime>
  </property>
  <property fmtid="{D5CDD505-2E9C-101B-9397-08002B2CF9AE}" pid="5" name="Producer">
    <vt:lpwstr>Microsoft® Word 2019</vt:lpwstr>
  </property>
</Properties>
</file>